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963488"/>
    <a:srgbClr val="883C84"/>
    <a:srgbClr val="461B49"/>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146" autoAdjust="0"/>
  </p:normalViewPr>
  <p:slideViewPr>
    <p:cSldViewPr>
      <p:cViewPr varScale="1">
        <p:scale>
          <a:sx n="35" d="100"/>
          <a:sy n="35"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1.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slideLayout" Target="../slideLayouts/slideLayout7.xml"/><Relationship Id="rId7" Type="http://schemas.openxmlformats.org/officeDocument/2006/relationships/image" Target="../media/image14.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5.xml"/><Relationship Id="rId9"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Analytics]</a:t>
            </a:r>
          </a:p>
        </p:txBody>
      </p:sp>
      <p:pic>
        <p:nvPicPr>
          <p:cNvPr id="59" name="Audio 58">
            <a:hlinkClick r:id="" action="ppaction://media"/>
            <a:extLst>
              <a:ext uri="{FF2B5EF4-FFF2-40B4-BE49-F238E27FC236}">
                <a16:creationId xmlns:a16="http://schemas.microsoft.com/office/drawing/2014/main" id="{C2CB7CBF-082C-3D6E-66BB-EC222D01EAD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823"/>
    </mc:Choice>
    <mc:Fallback>
      <p:transition spd="slow" advTm="5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049001" y="1796362"/>
            <a:ext cx="6210300" cy="4718738"/>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Rectangle: Rounded Corners 17">
            <a:extLst>
              <a:ext uri="{FF2B5EF4-FFF2-40B4-BE49-F238E27FC236}">
                <a16:creationId xmlns:a16="http://schemas.microsoft.com/office/drawing/2014/main" id="{0C5394C0-A85C-6FC7-FF83-604A9826E046}"/>
              </a:ext>
            </a:extLst>
          </p:cNvPr>
          <p:cNvSpPr/>
          <p:nvPr/>
        </p:nvSpPr>
        <p:spPr>
          <a:xfrm>
            <a:off x="10704500" y="173700"/>
            <a:ext cx="3048000" cy="742956"/>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ANALYSIS</a:t>
            </a:r>
            <a:endParaRPr lang="en-IN" sz="3600" b="1" dirty="0"/>
          </a:p>
        </p:txBody>
      </p:sp>
      <p:sp>
        <p:nvSpPr>
          <p:cNvPr id="26" name="TextBox 25">
            <a:extLst>
              <a:ext uri="{FF2B5EF4-FFF2-40B4-BE49-F238E27FC236}">
                <a16:creationId xmlns:a16="http://schemas.microsoft.com/office/drawing/2014/main" id="{3D8FC73C-4D5C-37CC-9911-7C7C116ACB06}"/>
              </a:ext>
            </a:extLst>
          </p:cNvPr>
          <p:cNvSpPr txBox="1"/>
          <p:nvPr/>
        </p:nvSpPr>
        <p:spPr>
          <a:xfrm>
            <a:off x="10653891" y="935539"/>
            <a:ext cx="7533350" cy="1938992"/>
          </a:xfrm>
          <a:prstGeom prst="rect">
            <a:avLst/>
          </a:prstGeom>
          <a:noFill/>
        </p:spPr>
        <p:txBody>
          <a:bodyPr wrap="square" rtlCol="0">
            <a:spAutoFit/>
          </a:bodyPr>
          <a:lstStyle/>
          <a:p>
            <a:r>
              <a:rPr lang="en-US" sz="2400" dirty="0"/>
              <a:t>Animals and science are two of the most popular content categories, this shows that people enjoy 'real-life" and "factual" content the most. So, I would recommend that you keep creating more contents relating to these two categories.</a:t>
            </a:r>
            <a:endParaRPr lang="en-IN" sz="2400" dirty="0"/>
          </a:p>
        </p:txBody>
      </p:sp>
      <p:sp>
        <p:nvSpPr>
          <p:cNvPr id="27" name="Rectangle: Rounded Corners 26">
            <a:extLst>
              <a:ext uri="{FF2B5EF4-FFF2-40B4-BE49-F238E27FC236}">
                <a16:creationId xmlns:a16="http://schemas.microsoft.com/office/drawing/2014/main" id="{963ECE58-7CFA-8B1E-1DA8-8BF8B345D2C4}"/>
              </a:ext>
            </a:extLst>
          </p:cNvPr>
          <p:cNvSpPr/>
          <p:nvPr/>
        </p:nvSpPr>
        <p:spPr>
          <a:xfrm>
            <a:off x="10690391" y="3196327"/>
            <a:ext cx="3189950" cy="742535"/>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n w="0"/>
                <a:solidFill>
                  <a:schemeClr val="tx1"/>
                </a:solidFill>
                <a:effectLst>
                  <a:outerShdw blurRad="38100" dist="19050" dir="2700000" algn="tl" rotWithShape="0">
                    <a:schemeClr val="dk1">
                      <a:alpha val="40000"/>
                    </a:schemeClr>
                  </a:outerShdw>
                </a:effectLst>
              </a:rPr>
              <a:t>INSIGHTS</a:t>
            </a:r>
            <a:endParaRPr lang="en-IN" sz="3600" b="1" dirty="0">
              <a:ln w="0"/>
              <a:solidFill>
                <a:schemeClr val="tx1"/>
              </a:solidFill>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C7D0B95D-999E-DCB1-652E-05A5C94B33A4}"/>
              </a:ext>
            </a:extLst>
          </p:cNvPr>
          <p:cNvSpPr txBox="1"/>
          <p:nvPr/>
        </p:nvSpPr>
        <p:spPr>
          <a:xfrm>
            <a:off x="10704500" y="3973920"/>
            <a:ext cx="7304750" cy="1938992"/>
          </a:xfrm>
          <a:prstGeom prst="rect">
            <a:avLst/>
          </a:prstGeom>
          <a:noFill/>
        </p:spPr>
        <p:txBody>
          <a:bodyPr wrap="square" rtlCol="0">
            <a:spAutoFit/>
          </a:bodyPr>
          <a:lstStyle/>
          <a:p>
            <a:r>
              <a:rPr lang="en-US" sz="2400" dirty="0"/>
              <a:t>Food is a common theme with the top 5 categories with "Healthy Eating ranking as one of the highest. This may give an indication to the audience within your user base. You could use this insight to create a campaign and work with healthy eating brands to boost user engagement.</a:t>
            </a:r>
            <a:endParaRPr lang="en-IN" sz="2400" dirty="0"/>
          </a:p>
        </p:txBody>
      </p:sp>
      <p:sp>
        <p:nvSpPr>
          <p:cNvPr id="29" name="Rectangle: Rounded Corners 28">
            <a:extLst>
              <a:ext uri="{FF2B5EF4-FFF2-40B4-BE49-F238E27FC236}">
                <a16:creationId xmlns:a16="http://schemas.microsoft.com/office/drawing/2014/main" id="{B4822EA3-E20B-642D-6B1D-1720A72E2140}"/>
              </a:ext>
            </a:extLst>
          </p:cNvPr>
          <p:cNvSpPr/>
          <p:nvPr/>
        </p:nvSpPr>
        <p:spPr>
          <a:xfrm>
            <a:off x="10651351" y="6232287"/>
            <a:ext cx="3392500" cy="788548"/>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n w="0"/>
                <a:solidFill>
                  <a:schemeClr val="tx1"/>
                </a:solidFill>
                <a:effectLst>
                  <a:outerShdw blurRad="38100" dist="19050" dir="2700000" algn="tl" rotWithShape="0">
                    <a:schemeClr val="dk1">
                      <a:alpha val="40000"/>
                    </a:schemeClr>
                  </a:outerShdw>
                </a:effectLst>
              </a:rPr>
              <a:t>NEXT STEPS</a:t>
            </a:r>
            <a:endParaRPr lang="en-IN" sz="3600" b="1" dirty="0">
              <a:ln w="0"/>
              <a:solidFill>
                <a:schemeClr val="tx1"/>
              </a:solidFill>
              <a:effectLst>
                <a:outerShdw blurRad="38100" dist="19050" dir="2700000" algn="tl" rotWithShape="0">
                  <a:schemeClr val="dk1">
                    <a:alpha val="40000"/>
                  </a:schemeClr>
                </a:outerShdw>
              </a:effectLst>
            </a:endParaRPr>
          </a:p>
        </p:txBody>
      </p:sp>
      <p:sp>
        <p:nvSpPr>
          <p:cNvPr id="30" name="TextBox 29">
            <a:extLst>
              <a:ext uri="{FF2B5EF4-FFF2-40B4-BE49-F238E27FC236}">
                <a16:creationId xmlns:a16="http://schemas.microsoft.com/office/drawing/2014/main" id="{14A9F7DF-92FF-169E-5138-8FF857E35ED1}"/>
              </a:ext>
            </a:extLst>
          </p:cNvPr>
          <p:cNvSpPr txBox="1"/>
          <p:nvPr/>
        </p:nvSpPr>
        <p:spPr>
          <a:xfrm>
            <a:off x="10614851" y="7012301"/>
            <a:ext cx="7231393" cy="2677656"/>
          </a:xfrm>
          <a:prstGeom prst="rect">
            <a:avLst/>
          </a:prstGeom>
          <a:noFill/>
        </p:spPr>
        <p:txBody>
          <a:bodyPr wrap="square" rtlCol="0">
            <a:spAutoFit/>
          </a:bodyPr>
          <a:lstStyle/>
          <a:p>
            <a:r>
              <a:rPr lang="en-US" sz="2400" dirty="0"/>
              <a:t>It should come as no surprise that technological content is among the top categories given the advancement of technology. It indicates that users like your technological material. Working with some of the biggest digital companies in the world is something I would suggest doing because it would undoubtedly increase user engagement</a:t>
            </a:r>
            <a:endParaRPr lang="en-IN" sz="2400" dirty="0"/>
          </a:p>
        </p:txBody>
      </p:sp>
      <p:pic>
        <p:nvPicPr>
          <p:cNvPr id="19" name="Audio 18">
            <a:hlinkClick r:id="" action="ppaction://media"/>
            <a:extLst>
              <a:ext uri="{FF2B5EF4-FFF2-40B4-BE49-F238E27FC236}">
                <a16:creationId xmlns:a16="http://schemas.microsoft.com/office/drawing/2014/main" id="{BBD532CD-D61E-FC94-B921-6E05C393EA1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0759"/>
    </mc:Choice>
    <mc:Fallback>
      <p:transition spd="slow" advTm="40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5" name="Audio 24">
            <a:hlinkClick r:id="" action="ppaction://media"/>
            <a:extLst>
              <a:ext uri="{FF2B5EF4-FFF2-40B4-BE49-F238E27FC236}">
                <a16:creationId xmlns:a16="http://schemas.microsoft.com/office/drawing/2014/main" id="{86BCD34B-E2C2-4093-9F79-3A6A62B09E2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841"/>
    </mc:Choice>
    <mc:Fallback>
      <p:transition spd="slow" advTm="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4093124" y="3415955"/>
            <a:ext cx="4074569" cy="3395776"/>
            <a:chOff x="644072" y="-56525"/>
            <a:chExt cx="5432759" cy="4527701"/>
          </a:xfrm>
        </p:grpSpPr>
        <p:grpSp>
          <p:nvGrpSpPr>
            <p:cNvPr id="10" name="Group 10"/>
            <p:cNvGrpSpPr>
              <a:grpSpLocks noChangeAspect="1"/>
            </p:cNvGrpSpPr>
            <p:nvPr/>
          </p:nvGrpSpPr>
          <p:grpSpPr>
            <a:xfrm>
              <a:off x="1993559" y="387904"/>
              <a:ext cx="4083272" cy="4083272"/>
              <a:chOff x="2098621" y="-35084"/>
              <a:chExt cx="6350000" cy="6350000"/>
            </a:xfrm>
          </p:grpSpPr>
          <p:sp>
            <p:nvSpPr>
              <p:cNvPr id="11" name="Freeform 11"/>
              <p:cNvSpPr/>
              <p:nvPr/>
            </p:nvSpPr>
            <p:spPr>
              <a:xfrm>
                <a:off x="2098621" y="-35084"/>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644072" y="-56525"/>
              <a:ext cx="4083272" cy="4091977"/>
            </a:xfrm>
            <a:prstGeom prst="rect">
              <a:avLst/>
            </a:prstGeom>
          </p:spPr>
        </p:pic>
      </p:grpSp>
      <p:grpSp>
        <p:nvGrpSpPr>
          <p:cNvPr id="13" name="Group 13"/>
          <p:cNvGrpSpPr/>
          <p:nvPr/>
        </p:nvGrpSpPr>
        <p:grpSpPr>
          <a:xfrm>
            <a:off x="13003011" y="8020803"/>
            <a:ext cx="4615582" cy="3986862"/>
            <a:chOff x="1453484" y="-774728"/>
            <a:chExt cx="6154109" cy="5315816"/>
          </a:xfrm>
        </p:grpSpPr>
        <p:grpSp>
          <p:nvGrpSpPr>
            <p:cNvPr id="14" name="Group 14"/>
            <p:cNvGrpSpPr>
              <a:grpSpLocks noChangeAspect="1"/>
            </p:cNvGrpSpPr>
            <p:nvPr/>
          </p:nvGrpSpPr>
          <p:grpSpPr>
            <a:xfrm>
              <a:off x="1453484" y="457816"/>
              <a:ext cx="4083272" cy="4083272"/>
              <a:chOff x="1258737" y="73638"/>
              <a:chExt cx="6350000" cy="6350000"/>
            </a:xfrm>
          </p:grpSpPr>
          <p:sp>
            <p:nvSpPr>
              <p:cNvPr id="15" name="Freeform 15"/>
              <p:cNvSpPr/>
              <p:nvPr/>
            </p:nvSpPr>
            <p:spPr>
              <a:xfrm>
                <a:off x="1258737" y="73638"/>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3524321" y="-774728"/>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sp>
        <p:nvSpPr>
          <p:cNvPr id="29" name="Title 28">
            <a:extLst>
              <a:ext uri="{FF2B5EF4-FFF2-40B4-BE49-F238E27FC236}">
                <a16:creationId xmlns:a16="http://schemas.microsoft.com/office/drawing/2014/main" id="{E4F52751-4531-8890-6B17-0BAB646F2E66}"/>
              </a:ext>
            </a:extLst>
          </p:cNvPr>
          <p:cNvSpPr>
            <a:spLocks noGrp="1"/>
          </p:cNvSpPr>
          <p:nvPr>
            <p:ph type="title"/>
          </p:nvPr>
        </p:nvSpPr>
        <p:spPr>
          <a:xfrm>
            <a:off x="457200" y="274638"/>
            <a:ext cx="13635924" cy="1143000"/>
          </a:xfrm>
        </p:spPr>
        <p:txBody>
          <a:bodyPr>
            <a:noAutofit/>
          </a:bodyPr>
          <a:lstStyle/>
          <a:p>
            <a:r>
              <a:rPr lang="en-US" sz="8000" b="1" dirty="0"/>
              <a:t>Today’s Agenda</a:t>
            </a:r>
            <a:endParaRPr lang="en-IN" sz="8000" b="1" dirty="0"/>
          </a:p>
        </p:txBody>
      </p:sp>
      <p:sp>
        <p:nvSpPr>
          <p:cNvPr id="30" name="Content Placeholder 29">
            <a:extLst>
              <a:ext uri="{FF2B5EF4-FFF2-40B4-BE49-F238E27FC236}">
                <a16:creationId xmlns:a16="http://schemas.microsoft.com/office/drawing/2014/main" id="{0762917F-59FF-761A-4A18-1AC2B8C7FC45}"/>
              </a:ext>
            </a:extLst>
          </p:cNvPr>
          <p:cNvSpPr>
            <a:spLocks noGrp="1"/>
          </p:cNvSpPr>
          <p:nvPr>
            <p:ph idx="1"/>
          </p:nvPr>
        </p:nvSpPr>
        <p:spPr>
          <a:xfrm>
            <a:off x="1615476" y="1725486"/>
            <a:ext cx="13359876" cy="8155361"/>
          </a:xfrm>
        </p:spPr>
        <p:txBody>
          <a:bodyPr>
            <a:normAutofit/>
          </a:bodyPr>
          <a:lstStyle/>
          <a:p>
            <a:r>
              <a:rPr lang="en-US" sz="4400" b="1" dirty="0"/>
              <a:t>Project Recap </a:t>
            </a:r>
            <a:r>
              <a:rPr lang="en-US" dirty="0"/>
              <a:t>: To provide a high-level overview of the business problem we're tackling and the precise requirements, we will provide a summary of the entire project</a:t>
            </a:r>
          </a:p>
          <a:p>
            <a:r>
              <a:rPr lang="en-US" sz="4400" b="1" dirty="0"/>
              <a:t>Problem :</a:t>
            </a:r>
            <a:r>
              <a:rPr lang="en-US" dirty="0"/>
              <a:t>We will get into the particular issue that the Data Analytics team has been concentrating on and provide some context for why this is such a significant issue.</a:t>
            </a:r>
          </a:p>
          <a:p>
            <a:r>
              <a:rPr lang="en-US" sz="4400" b="1" dirty="0"/>
              <a:t>The Analytics Team :</a:t>
            </a:r>
            <a:r>
              <a:rPr lang="en-US" dirty="0"/>
              <a:t>'ll start by outlining the issue and then discuss the team that is in charge of handling this assignment on our end.</a:t>
            </a:r>
          </a:p>
          <a:p>
            <a:r>
              <a:rPr lang="en-US" sz="4400" b="1" dirty="0"/>
              <a:t>Process : </a:t>
            </a:r>
            <a:r>
              <a:rPr lang="en-US" dirty="0"/>
              <a:t>After that, I'll go into the general steps we took to do this assignment so you can fully understand how we approach tasks of this nature.</a:t>
            </a:r>
          </a:p>
          <a:p>
            <a:r>
              <a:rPr lang="en-IN" sz="4000" b="1" dirty="0"/>
              <a:t>Insights &amp; Summary: </a:t>
            </a:r>
            <a:r>
              <a:rPr lang="en-US" dirty="0"/>
              <a:t>Lastly, I will review all significant findings and offer them as a collection of understandings and illustrations from our</a:t>
            </a:r>
            <a:endParaRPr lang="en-IN" dirty="0"/>
          </a:p>
        </p:txBody>
      </p:sp>
      <p:pic>
        <p:nvPicPr>
          <p:cNvPr id="25" name="Audio 24">
            <a:hlinkClick r:id="" action="ppaction://media"/>
            <a:extLst>
              <a:ext uri="{FF2B5EF4-FFF2-40B4-BE49-F238E27FC236}">
                <a16:creationId xmlns:a16="http://schemas.microsoft.com/office/drawing/2014/main" id="{B45D4C1E-C570-9C81-7B40-B8579CF8E34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2519"/>
    </mc:Choice>
    <mc:Fallback>
      <p:transition spd="slow" advTm="42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6083361" y="1830670"/>
            <a:ext cx="11747439" cy="6275832"/>
          </a:xfrm>
          <a:prstGeom prst="rect">
            <a:avLst/>
          </a:prstGeom>
          <a:solidFill>
            <a:schemeClr val="bg1"/>
          </a:solidFill>
        </p:spPr>
        <p:txBody>
          <a:bodyPr/>
          <a:lstStyle/>
          <a:p>
            <a:r>
              <a:rPr lang="en-US" dirty="0"/>
              <a:t>                                           </a:t>
            </a:r>
          </a:p>
          <a:p>
            <a:r>
              <a:rPr lang="en-US" sz="2800" dirty="0"/>
              <a:t>  "Social Buzz" is a rapidly expanding unicorn in the technology space that needs to quickly adjust to its global reach.</a:t>
            </a:r>
          </a:p>
          <a:p>
            <a:endParaRPr lang="en-US" sz="2800" dirty="0"/>
          </a:p>
          <a:p>
            <a:r>
              <a:rPr lang="en-US" sz="2800" dirty="0"/>
              <a:t>Accenture has started working on the following activities during a three-       </a:t>
            </a:r>
          </a:p>
          <a:p>
            <a:r>
              <a:rPr lang="en-US" sz="2800" dirty="0"/>
              <a:t>month POC:</a:t>
            </a:r>
          </a:p>
          <a:p>
            <a:r>
              <a:rPr lang="en-US" sz="2800" dirty="0"/>
              <a:t>      </a:t>
            </a:r>
          </a:p>
          <a:p>
            <a:r>
              <a:rPr lang="en-US" sz="2800" dirty="0"/>
              <a:t>         • An examination of Social Buzz's use of big data</a:t>
            </a:r>
          </a:p>
          <a:p>
            <a:r>
              <a:rPr lang="en-US" sz="2800" dirty="0"/>
              <a:t>         • Strategies for a prosperous initial public offering (IPO)</a:t>
            </a:r>
          </a:p>
          <a:p>
            <a:r>
              <a:rPr lang="en-US" sz="2800" dirty="0"/>
              <a:t>         • An examination to determine the top 5 content categories on Social Buzz</a:t>
            </a:r>
          </a:p>
          <a:p>
            <a:r>
              <a:rPr lang="en-US" sz="2800" dirty="0"/>
              <a:t>   </a:t>
            </a:r>
            <a:endParaRPr lang="en-IN" sz="2800"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0" y="1830669"/>
            <a:ext cx="6488519" cy="6721575"/>
          </a:xfrm>
          <a:prstGeom prst="rect">
            <a:avLst/>
          </a:prstGeom>
        </p:spPr>
      </p:pic>
      <p:sp>
        <p:nvSpPr>
          <p:cNvPr id="33" name="TextBox 33"/>
          <p:cNvSpPr txBox="1"/>
          <p:nvPr/>
        </p:nvSpPr>
        <p:spPr>
          <a:xfrm>
            <a:off x="1600201" y="3935700"/>
            <a:ext cx="4483160" cy="2462213"/>
          </a:xfrm>
          <a:prstGeom prst="rect">
            <a:avLst/>
          </a:prstGeom>
        </p:spPr>
        <p:txBody>
          <a:bodyPr wrap="square"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pic>
        <p:nvPicPr>
          <p:cNvPr id="37" name="Audio 36">
            <a:hlinkClick r:id="" action="ppaction://media"/>
            <a:extLst>
              <a:ext uri="{FF2B5EF4-FFF2-40B4-BE49-F238E27FC236}">
                <a16:creationId xmlns:a16="http://schemas.microsoft.com/office/drawing/2014/main" id="{46FA8372-3171-9878-76EB-D2F5D882B09E}"/>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8891"/>
    </mc:Choice>
    <mc:Fallback>
      <p:transition spd="slow" advTm="38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a:p>
            <a:endParaRPr lang="en-AU" dirty="0"/>
          </a:p>
          <a:p>
            <a:r>
              <a:rPr lang="en-AU" dirty="0"/>
              <a:t>   </a:t>
            </a:r>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endParaRPr lang="en-AU" dirty="0"/>
          </a:p>
          <a:p>
            <a:r>
              <a:rPr lang="en-AU" dirty="0"/>
              <a:t>                                          </a:t>
            </a:r>
            <a:r>
              <a:rPr lang="en-US" sz="2400" dirty="0">
                <a:solidFill>
                  <a:schemeClr val="bg2"/>
                </a:solidFill>
              </a:rPr>
              <a:t>• </a:t>
            </a:r>
            <a:r>
              <a:rPr lang="en-US" sz="2800" dirty="0">
                <a:solidFill>
                  <a:schemeClr val="bg2"/>
                </a:solidFill>
              </a:rPr>
              <a:t>In recent years, the customer has grown to an   </a:t>
            </a:r>
          </a:p>
          <a:p>
            <a:r>
              <a:rPr lang="en-US" sz="2800" dirty="0">
                <a:solidFill>
                  <a:schemeClr val="bg2"/>
                </a:solidFill>
              </a:rPr>
              <a:t>                              enormous extent, and they lack the internal </a:t>
            </a:r>
          </a:p>
          <a:p>
            <a:r>
              <a:rPr lang="en-US" sz="2800" dirty="0">
                <a:solidFill>
                  <a:schemeClr val="bg2"/>
                </a:solidFill>
              </a:rPr>
              <a:t>                              resources to manage it.</a:t>
            </a:r>
          </a:p>
          <a:p>
            <a:r>
              <a:rPr lang="en-US" sz="2400" dirty="0">
                <a:solidFill>
                  <a:schemeClr val="bg2"/>
                </a:solidFill>
              </a:rPr>
              <a:t>                                • </a:t>
            </a:r>
            <a:r>
              <a:rPr lang="en-US" sz="2800" dirty="0">
                <a:solidFill>
                  <a:schemeClr val="bg2"/>
                </a:solidFill>
              </a:rPr>
              <a:t>Every day, Social Buzz receives over 100,000 posts,  </a:t>
            </a:r>
          </a:p>
          <a:p>
            <a:r>
              <a:rPr lang="en-US" sz="2800" dirty="0">
                <a:solidFill>
                  <a:schemeClr val="bg2"/>
                </a:solidFill>
              </a:rPr>
              <a:t>                              totaling 36,500,000 posts annually. Since all of the   </a:t>
            </a:r>
          </a:p>
          <a:p>
            <a:r>
              <a:rPr lang="en-US" sz="2800" dirty="0">
                <a:solidFill>
                  <a:schemeClr val="bg2"/>
                </a:solidFill>
              </a:rPr>
              <a:t>                              content is unstructured, it might be challenging to  </a:t>
            </a:r>
          </a:p>
          <a:p>
            <a:r>
              <a:rPr lang="en-US" sz="2800" dirty="0">
                <a:solidFill>
                  <a:schemeClr val="bg2"/>
                </a:solidFill>
              </a:rPr>
              <a:t>                              make sense of it al</a:t>
            </a:r>
            <a:r>
              <a:rPr lang="en-US" sz="2400" dirty="0">
                <a:solidFill>
                  <a:schemeClr val="bg2"/>
                </a:solidFill>
              </a:rPr>
              <a:t>l.</a:t>
            </a:r>
          </a:p>
          <a:p>
            <a:r>
              <a:rPr lang="en-US" sz="2400" dirty="0">
                <a:solidFill>
                  <a:schemeClr val="bg2"/>
                </a:solidFill>
              </a:rPr>
              <a:t>                                  • </a:t>
            </a:r>
            <a:r>
              <a:rPr lang="en-US" sz="2800" dirty="0">
                <a:solidFill>
                  <a:schemeClr val="bg2"/>
                </a:solidFill>
              </a:rPr>
              <a:t>Determine the specifications that must be fulfilled  </a:t>
            </a:r>
          </a:p>
          <a:p>
            <a:r>
              <a:rPr lang="en-US" sz="2800" dirty="0">
                <a:solidFill>
                  <a:schemeClr val="bg2"/>
                </a:solidFill>
              </a:rPr>
              <a:t>                               for this project</a:t>
            </a:r>
          </a:p>
          <a:p>
            <a:r>
              <a:rPr lang="en-US" sz="2400" dirty="0">
                <a:solidFill>
                  <a:schemeClr val="bg2"/>
                </a:solidFill>
              </a:rPr>
              <a:t>                                   • </a:t>
            </a:r>
            <a:r>
              <a:rPr lang="en-US" sz="2800" dirty="0">
                <a:solidFill>
                  <a:schemeClr val="bg2"/>
                </a:solidFill>
              </a:rPr>
              <a:t>Combining tables from the sample data set</a:t>
            </a:r>
          </a:p>
          <a:p>
            <a:r>
              <a:rPr lang="en-US" sz="2800" dirty="0">
                <a:solidFill>
                  <a:schemeClr val="bg2"/>
                </a:solidFill>
              </a:rPr>
              <a:t>                             • An analysis of their content categories that </a:t>
            </a:r>
          </a:p>
          <a:p>
            <a:r>
              <a:rPr lang="en-US" sz="2800" dirty="0">
                <a:solidFill>
                  <a:schemeClr val="bg2"/>
                </a:solidFill>
              </a:rPr>
              <a:t>                               identifies the top five with the highest  </a:t>
            </a:r>
          </a:p>
          <a:p>
            <a:r>
              <a:rPr lang="en-US" sz="2800" dirty="0">
                <a:solidFill>
                  <a:schemeClr val="bg2"/>
                </a:solidFill>
              </a:rPr>
              <a:t>                               total popularity</a:t>
            </a:r>
          </a:p>
          <a:p>
            <a:r>
              <a:rPr lang="en-US" sz="2800" dirty="0">
                <a:solidFill>
                  <a:schemeClr val="bg2"/>
                </a:solidFill>
              </a:rPr>
              <a:t>.</a:t>
            </a:r>
          </a:p>
        </p:txBody>
      </p:sp>
      <p:grpSp>
        <p:nvGrpSpPr>
          <p:cNvPr id="7" name="Group 7"/>
          <p:cNvGrpSpPr/>
          <p:nvPr/>
        </p:nvGrpSpPr>
        <p:grpSpPr>
          <a:xfrm>
            <a:off x="-146279" y="255494"/>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77292" y="811004"/>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3150522" y="2007635"/>
            <a:ext cx="5706085" cy="1231106"/>
          </a:xfrm>
          <a:prstGeom prst="rect">
            <a:avLst/>
          </a:prstGeom>
        </p:spPr>
        <p:txBody>
          <a:bodyPr wrap="square"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pic>
        <p:nvPicPr>
          <p:cNvPr id="29" name="Audio 28">
            <a:hlinkClick r:id="" action="ppaction://media"/>
            <a:extLst>
              <a:ext uri="{FF2B5EF4-FFF2-40B4-BE49-F238E27FC236}">
                <a16:creationId xmlns:a16="http://schemas.microsoft.com/office/drawing/2014/main" id="{F7841802-69E1-C50E-9E54-D3611676BB78}"/>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0128"/>
    </mc:Choice>
    <mc:Fallback>
      <p:transition spd="slow" advTm="40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pic>
        <p:nvPicPr>
          <p:cNvPr id="33" name="Picture 32" descr="A person in a suit&#10;&#10;Description automatically generated">
            <a:extLst>
              <a:ext uri="{FF2B5EF4-FFF2-40B4-BE49-F238E27FC236}">
                <a16:creationId xmlns:a16="http://schemas.microsoft.com/office/drawing/2014/main" id="{4CF3DD7E-FD84-7CF4-F1F8-3EE09559D69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345653" y="6771360"/>
            <a:ext cx="2187334" cy="2340632"/>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6" name="TextBox 35">
            <a:extLst>
              <a:ext uri="{FF2B5EF4-FFF2-40B4-BE49-F238E27FC236}">
                <a16:creationId xmlns:a16="http://schemas.microsoft.com/office/drawing/2014/main" id="{6A773799-2730-E2FB-1124-7172DB13D55E}"/>
              </a:ext>
            </a:extLst>
          </p:cNvPr>
          <p:cNvSpPr txBox="1"/>
          <p:nvPr/>
        </p:nvSpPr>
        <p:spPr>
          <a:xfrm>
            <a:off x="13981008" y="1485900"/>
            <a:ext cx="3822120" cy="1384995"/>
          </a:xfrm>
          <a:prstGeom prst="rect">
            <a:avLst/>
          </a:prstGeom>
          <a:noFill/>
        </p:spPr>
        <p:txBody>
          <a:bodyPr wrap="square" rtlCol="0">
            <a:spAutoFit/>
          </a:bodyPr>
          <a:lstStyle/>
          <a:p>
            <a:r>
              <a:rPr lang="en-US" sz="2800" b="1" dirty="0"/>
              <a:t>ANDREW FLEMING</a:t>
            </a:r>
          </a:p>
          <a:p>
            <a:r>
              <a:rPr lang="en-US" sz="2800" b="1" dirty="0"/>
              <a:t>Chief Technology </a:t>
            </a:r>
          </a:p>
          <a:p>
            <a:r>
              <a:rPr lang="en-US" sz="2800" b="1" dirty="0"/>
              <a:t>Architect</a:t>
            </a:r>
            <a:endParaRPr lang="en-IN" sz="2800" b="1" dirty="0"/>
          </a:p>
        </p:txBody>
      </p:sp>
      <p:sp>
        <p:nvSpPr>
          <p:cNvPr id="38" name="TextBox 37">
            <a:extLst>
              <a:ext uri="{FF2B5EF4-FFF2-40B4-BE49-F238E27FC236}">
                <a16:creationId xmlns:a16="http://schemas.microsoft.com/office/drawing/2014/main" id="{7C97EE6E-12F9-2AA1-E167-3828B34AAA08}"/>
              </a:ext>
            </a:extLst>
          </p:cNvPr>
          <p:cNvSpPr txBox="1"/>
          <p:nvPr/>
        </p:nvSpPr>
        <p:spPr>
          <a:xfrm>
            <a:off x="13981007" y="4533900"/>
            <a:ext cx="3823625" cy="954107"/>
          </a:xfrm>
          <a:prstGeom prst="rect">
            <a:avLst/>
          </a:prstGeom>
          <a:noFill/>
        </p:spPr>
        <p:txBody>
          <a:bodyPr wrap="square" rtlCol="0">
            <a:spAutoFit/>
          </a:bodyPr>
          <a:lstStyle/>
          <a:p>
            <a:r>
              <a:rPr lang="en-US" sz="2800" b="1" dirty="0"/>
              <a:t>MARCUS ROMPTON</a:t>
            </a:r>
          </a:p>
          <a:p>
            <a:r>
              <a:rPr lang="en-US" sz="2800" b="1" dirty="0"/>
              <a:t>Senior Principa</a:t>
            </a:r>
            <a:r>
              <a:rPr lang="en-US" sz="2800" dirty="0"/>
              <a:t>l</a:t>
            </a:r>
            <a:endParaRPr lang="en-IN" sz="2800" dirty="0"/>
          </a:p>
        </p:txBody>
      </p:sp>
      <p:sp>
        <p:nvSpPr>
          <p:cNvPr id="39" name="TextBox 38">
            <a:extLst>
              <a:ext uri="{FF2B5EF4-FFF2-40B4-BE49-F238E27FC236}">
                <a16:creationId xmlns:a16="http://schemas.microsoft.com/office/drawing/2014/main" id="{D8B00A0E-DE1B-E5E8-9FB1-9B398376D11E}"/>
              </a:ext>
            </a:extLst>
          </p:cNvPr>
          <p:cNvSpPr txBox="1"/>
          <p:nvPr/>
        </p:nvSpPr>
        <p:spPr>
          <a:xfrm>
            <a:off x="14051080" y="7278087"/>
            <a:ext cx="3800270" cy="1384995"/>
          </a:xfrm>
          <a:prstGeom prst="rect">
            <a:avLst/>
          </a:prstGeom>
          <a:noFill/>
        </p:spPr>
        <p:txBody>
          <a:bodyPr wrap="square" rtlCol="0">
            <a:spAutoFit/>
          </a:bodyPr>
          <a:lstStyle/>
          <a:p>
            <a:r>
              <a:rPr lang="en-US" sz="2800" b="1" dirty="0"/>
              <a:t>KOMMULA NITHIN REDDY</a:t>
            </a:r>
          </a:p>
          <a:p>
            <a:r>
              <a:rPr lang="en-US" sz="2800" b="1" dirty="0"/>
              <a:t>Data Analyst</a:t>
            </a:r>
            <a:endParaRPr lang="en-IN" sz="2800" b="1" dirty="0"/>
          </a:p>
        </p:txBody>
      </p:sp>
      <p:pic>
        <p:nvPicPr>
          <p:cNvPr id="30" name="Audio 29">
            <a:hlinkClick r:id="" action="ppaction://media"/>
            <a:extLst>
              <a:ext uri="{FF2B5EF4-FFF2-40B4-BE49-F238E27FC236}">
                <a16:creationId xmlns:a16="http://schemas.microsoft.com/office/drawing/2014/main" id="{C1790445-732B-4475-750E-D999C9A23A18}"/>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282"/>
    </mc:Choice>
    <mc:Fallback>
      <p:transition spd="slow" advTm="2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7174886" cy="1248355"/>
          </a:xfrm>
          <a:prstGeom prst="rect">
            <a:avLst/>
          </a:prstGeom>
        </p:spPr>
        <p:txBody>
          <a:bodyPr wrap="square" lIns="0" tIns="0" rIns="0" bIns="0" rtlCol="0" anchor="t">
            <a:spAutoFit/>
          </a:bodyPr>
          <a:lstStyle/>
          <a:p>
            <a:pPr algn="r">
              <a:lnSpc>
                <a:spcPts val="9600"/>
              </a:lnSpc>
            </a:pPr>
            <a:r>
              <a:rPr lang="en-US" sz="9600" spc="-80" dirty="0">
                <a:solidFill>
                  <a:srgbClr val="FFFFFF"/>
                </a:solidFill>
                <a:latin typeface="Graphik Regular" panose="020B0503030202060203" pitchFamily="34" charset="0"/>
              </a:rPr>
              <a:t>   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2395CDB0-84CC-89C8-E3C9-0281EAFB0644}"/>
              </a:ext>
            </a:extLst>
          </p:cNvPr>
          <p:cNvSpPr/>
          <p:nvPr/>
        </p:nvSpPr>
        <p:spPr>
          <a:xfrm>
            <a:off x="3964947" y="968362"/>
            <a:ext cx="9334610" cy="144860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t>Understanding Data</a:t>
            </a:r>
            <a:endParaRPr lang="en-IN" sz="6000" dirty="0"/>
          </a:p>
        </p:txBody>
      </p:sp>
      <p:sp>
        <p:nvSpPr>
          <p:cNvPr id="41" name="Rectangle: Rounded Corners 40">
            <a:extLst>
              <a:ext uri="{FF2B5EF4-FFF2-40B4-BE49-F238E27FC236}">
                <a16:creationId xmlns:a16="http://schemas.microsoft.com/office/drawing/2014/main" id="{D35FFE83-B82A-B4EE-2649-2CC6C0A7C680}"/>
              </a:ext>
            </a:extLst>
          </p:cNvPr>
          <p:cNvSpPr/>
          <p:nvPr/>
        </p:nvSpPr>
        <p:spPr>
          <a:xfrm>
            <a:off x="5764133" y="2769348"/>
            <a:ext cx="8501943" cy="12871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t>Data Cleaning</a:t>
            </a:r>
            <a:endParaRPr lang="en-IN" sz="6000" dirty="0"/>
          </a:p>
        </p:txBody>
      </p:sp>
      <p:sp>
        <p:nvSpPr>
          <p:cNvPr id="42" name="Rectangle: Rounded Corners 41">
            <a:extLst>
              <a:ext uri="{FF2B5EF4-FFF2-40B4-BE49-F238E27FC236}">
                <a16:creationId xmlns:a16="http://schemas.microsoft.com/office/drawing/2014/main" id="{CA5E714F-76BD-17D0-1387-E7438FC35208}"/>
              </a:ext>
            </a:extLst>
          </p:cNvPr>
          <p:cNvSpPr/>
          <p:nvPr/>
        </p:nvSpPr>
        <p:spPr>
          <a:xfrm>
            <a:off x="7676073" y="4419972"/>
            <a:ext cx="7182927" cy="125962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t>Data Modeling</a:t>
            </a:r>
            <a:endParaRPr lang="en-IN" sz="6000" dirty="0"/>
          </a:p>
        </p:txBody>
      </p:sp>
      <p:sp>
        <p:nvSpPr>
          <p:cNvPr id="43" name="Rectangle: Rounded Corners 42">
            <a:extLst>
              <a:ext uri="{FF2B5EF4-FFF2-40B4-BE49-F238E27FC236}">
                <a16:creationId xmlns:a16="http://schemas.microsoft.com/office/drawing/2014/main" id="{FA2E6F9F-6D84-9E16-C9A4-1F5D22F3195B}"/>
              </a:ext>
            </a:extLst>
          </p:cNvPr>
          <p:cNvSpPr/>
          <p:nvPr/>
        </p:nvSpPr>
        <p:spPr>
          <a:xfrm>
            <a:off x="9531436" y="6043119"/>
            <a:ext cx="7778927" cy="12972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t>Data Analysis</a:t>
            </a:r>
            <a:endParaRPr lang="en-IN" sz="6000" dirty="0"/>
          </a:p>
        </p:txBody>
      </p:sp>
      <p:sp>
        <p:nvSpPr>
          <p:cNvPr id="44" name="Rectangle: Rounded Corners 43">
            <a:extLst>
              <a:ext uri="{FF2B5EF4-FFF2-40B4-BE49-F238E27FC236}">
                <a16:creationId xmlns:a16="http://schemas.microsoft.com/office/drawing/2014/main" id="{C00BE0D1-A53F-813F-7391-E36A2AA51AB3}"/>
              </a:ext>
            </a:extLst>
          </p:cNvPr>
          <p:cNvSpPr/>
          <p:nvPr/>
        </p:nvSpPr>
        <p:spPr>
          <a:xfrm>
            <a:off x="11337710" y="7645404"/>
            <a:ext cx="6642545" cy="142546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6000" dirty="0"/>
              <a:t>Uncover Insights</a:t>
            </a:r>
            <a:endParaRPr lang="en-IN" sz="6000" dirty="0"/>
          </a:p>
        </p:txBody>
      </p:sp>
      <p:pic>
        <p:nvPicPr>
          <p:cNvPr id="46" name="Audio 45">
            <a:hlinkClick r:id="" action="ppaction://media"/>
            <a:extLst>
              <a:ext uri="{FF2B5EF4-FFF2-40B4-BE49-F238E27FC236}">
                <a16:creationId xmlns:a16="http://schemas.microsoft.com/office/drawing/2014/main" id="{D9E8994E-8532-10BF-271F-2F2168759FE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1444"/>
    </mc:Choice>
    <mc:Fallback>
      <p:transition spd="slow" advTm="51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Rectangle: Rounded Corners 13">
            <a:extLst>
              <a:ext uri="{FF2B5EF4-FFF2-40B4-BE49-F238E27FC236}">
                <a16:creationId xmlns:a16="http://schemas.microsoft.com/office/drawing/2014/main" id="{8A2D9ADD-AEFC-4F14-D658-E55355BC4E04}"/>
              </a:ext>
            </a:extLst>
          </p:cNvPr>
          <p:cNvSpPr/>
          <p:nvPr/>
        </p:nvSpPr>
        <p:spPr>
          <a:xfrm>
            <a:off x="1898650" y="4912751"/>
            <a:ext cx="3301511" cy="1567558"/>
          </a:xfrm>
          <a:prstGeom prst="roundRect">
            <a:avLst/>
          </a:prstGeom>
          <a:ln>
            <a:solidFill>
              <a:srgbClr val="883C8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600" b="1" dirty="0">
                <a:ln w="22225">
                  <a:solidFill>
                    <a:schemeClr val="accent2"/>
                  </a:solidFill>
                  <a:prstDash val="solid"/>
                </a:ln>
                <a:solidFill>
                  <a:schemeClr val="accent2">
                    <a:lumMod val="40000"/>
                    <a:lumOff val="60000"/>
                  </a:schemeClr>
                </a:solidFill>
              </a:rPr>
              <a:t>16</a:t>
            </a:r>
            <a:endParaRPr lang="en-IN" sz="9600" b="1" dirty="0">
              <a:ln w="22225">
                <a:solidFill>
                  <a:schemeClr val="accent2"/>
                </a:solidFill>
                <a:prstDash val="solid"/>
              </a:ln>
              <a:solidFill>
                <a:schemeClr val="accent2">
                  <a:lumMod val="40000"/>
                  <a:lumOff val="60000"/>
                </a:schemeClr>
              </a:solidFill>
            </a:endParaRPr>
          </a:p>
        </p:txBody>
      </p:sp>
      <p:sp>
        <p:nvSpPr>
          <p:cNvPr id="16" name="Rectangle: Rounded Corners 15">
            <a:extLst>
              <a:ext uri="{FF2B5EF4-FFF2-40B4-BE49-F238E27FC236}">
                <a16:creationId xmlns:a16="http://schemas.microsoft.com/office/drawing/2014/main" id="{C914895E-567F-E6D4-6E57-FA2AEDF5DF75}"/>
              </a:ext>
            </a:extLst>
          </p:cNvPr>
          <p:cNvSpPr/>
          <p:nvPr/>
        </p:nvSpPr>
        <p:spPr>
          <a:xfrm>
            <a:off x="7272183" y="4838700"/>
            <a:ext cx="3121027" cy="1641609"/>
          </a:xfrm>
          <a:prstGeom prst="roundRect">
            <a:avLst/>
          </a:prstGeom>
          <a:ln>
            <a:solidFill>
              <a:srgbClr val="A100FF"/>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600" b="1" dirty="0">
                <a:ln w="22225">
                  <a:solidFill>
                    <a:schemeClr val="accent2"/>
                  </a:solidFill>
                  <a:prstDash val="solid"/>
                </a:ln>
                <a:solidFill>
                  <a:schemeClr val="accent2">
                    <a:lumMod val="40000"/>
                    <a:lumOff val="60000"/>
                  </a:schemeClr>
                </a:solidFill>
              </a:rPr>
              <a:t>75K</a:t>
            </a:r>
            <a:endParaRPr lang="en-IN" sz="9600" b="1" dirty="0">
              <a:ln w="22225">
                <a:solidFill>
                  <a:schemeClr val="accent2"/>
                </a:solidFill>
                <a:prstDash val="solid"/>
              </a:ln>
              <a:solidFill>
                <a:schemeClr val="accent2">
                  <a:lumMod val="40000"/>
                  <a:lumOff val="60000"/>
                </a:schemeClr>
              </a:solidFill>
            </a:endParaRPr>
          </a:p>
        </p:txBody>
      </p:sp>
      <p:sp>
        <p:nvSpPr>
          <p:cNvPr id="17" name="Rectangle: Rounded Corners 16">
            <a:extLst>
              <a:ext uri="{FF2B5EF4-FFF2-40B4-BE49-F238E27FC236}">
                <a16:creationId xmlns:a16="http://schemas.microsoft.com/office/drawing/2014/main" id="{2B03FB3C-1D1C-4BBA-1B2C-C9F821286577}"/>
              </a:ext>
            </a:extLst>
          </p:cNvPr>
          <p:cNvSpPr/>
          <p:nvPr/>
        </p:nvSpPr>
        <p:spPr>
          <a:xfrm>
            <a:off x="12521534" y="4912751"/>
            <a:ext cx="3121027" cy="1530532"/>
          </a:xfrm>
          <a:prstGeom prst="roundRect">
            <a:avLst/>
          </a:prstGeom>
          <a:ln>
            <a:solidFill>
              <a:srgbClr val="883C8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9600" b="1" dirty="0">
                <a:ln w="22225">
                  <a:solidFill>
                    <a:schemeClr val="accent2"/>
                  </a:solidFill>
                  <a:prstDash val="solid"/>
                </a:ln>
                <a:solidFill>
                  <a:schemeClr val="accent2">
                    <a:lumMod val="40000"/>
                    <a:lumOff val="60000"/>
                  </a:schemeClr>
                </a:solidFill>
              </a:rPr>
              <a:t>MAY</a:t>
            </a:r>
            <a:endParaRPr lang="en-IN" sz="9600" b="1" dirty="0">
              <a:ln w="22225">
                <a:solidFill>
                  <a:schemeClr val="accent2"/>
                </a:solidFill>
                <a:prstDash val="solid"/>
              </a:ln>
              <a:solidFill>
                <a:schemeClr val="accent2">
                  <a:lumMod val="40000"/>
                  <a:lumOff val="60000"/>
                </a:schemeClr>
              </a:solidFill>
            </a:endParaRPr>
          </a:p>
        </p:txBody>
      </p:sp>
      <p:sp>
        <p:nvSpPr>
          <p:cNvPr id="19" name="TextBox 18">
            <a:extLst>
              <a:ext uri="{FF2B5EF4-FFF2-40B4-BE49-F238E27FC236}">
                <a16:creationId xmlns:a16="http://schemas.microsoft.com/office/drawing/2014/main" id="{54C6871C-54CA-55C8-EEB6-3803E754E7D4}"/>
              </a:ext>
            </a:extLst>
          </p:cNvPr>
          <p:cNvSpPr txBox="1"/>
          <p:nvPr/>
        </p:nvSpPr>
        <p:spPr>
          <a:xfrm>
            <a:off x="2161795" y="3392150"/>
            <a:ext cx="3121027" cy="1446550"/>
          </a:xfrm>
          <a:prstGeom prst="rect">
            <a:avLst/>
          </a:prstGeom>
          <a:noFill/>
        </p:spPr>
        <p:txBody>
          <a:bodyPr wrap="square" rtlCol="0">
            <a:spAutoFit/>
          </a:bodyPr>
          <a:lstStyle/>
          <a:p>
            <a:r>
              <a:rPr lang="en-US" sz="4400" b="1" dirty="0"/>
              <a:t>   Unique Categories</a:t>
            </a:r>
            <a:endParaRPr lang="en-IN" sz="4400" b="1" dirty="0"/>
          </a:p>
        </p:txBody>
      </p:sp>
      <p:sp>
        <p:nvSpPr>
          <p:cNvPr id="20" name="TextBox 19">
            <a:extLst>
              <a:ext uri="{FF2B5EF4-FFF2-40B4-BE49-F238E27FC236}">
                <a16:creationId xmlns:a16="http://schemas.microsoft.com/office/drawing/2014/main" id="{1F6E0508-0BAF-57FF-2730-F54EC783D986}"/>
              </a:ext>
            </a:extLst>
          </p:cNvPr>
          <p:cNvSpPr txBox="1"/>
          <p:nvPr/>
        </p:nvSpPr>
        <p:spPr>
          <a:xfrm>
            <a:off x="7255591" y="2701812"/>
            <a:ext cx="3776817" cy="2123658"/>
          </a:xfrm>
          <a:prstGeom prst="rect">
            <a:avLst/>
          </a:prstGeom>
          <a:noFill/>
        </p:spPr>
        <p:txBody>
          <a:bodyPr wrap="square" rtlCol="0">
            <a:spAutoFit/>
          </a:bodyPr>
          <a:lstStyle/>
          <a:p>
            <a:r>
              <a:rPr lang="en-US" sz="4400" b="1" dirty="0"/>
              <a:t>Category With Highest Score</a:t>
            </a:r>
          </a:p>
          <a:p>
            <a:r>
              <a:rPr lang="en-US" sz="4400" b="1" dirty="0"/>
              <a:t>     </a:t>
            </a:r>
            <a:r>
              <a:rPr lang="en-US" sz="4400" b="1" dirty="0">
                <a:solidFill>
                  <a:srgbClr val="963488"/>
                </a:solidFill>
              </a:rPr>
              <a:t>Animals</a:t>
            </a:r>
            <a:endParaRPr lang="en-IN" sz="4400" b="1" dirty="0">
              <a:solidFill>
                <a:srgbClr val="963488"/>
              </a:solidFill>
            </a:endParaRPr>
          </a:p>
        </p:txBody>
      </p:sp>
      <p:sp>
        <p:nvSpPr>
          <p:cNvPr id="21" name="TextBox 20">
            <a:extLst>
              <a:ext uri="{FF2B5EF4-FFF2-40B4-BE49-F238E27FC236}">
                <a16:creationId xmlns:a16="http://schemas.microsoft.com/office/drawing/2014/main" id="{528471D6-B614-4257-D5E9-0F73C0DF70ED}"/>
              </a:ext>
            </a:extLst>
          </p:cNvPr>
          <p:cNvSpPr txBox="1"/>
          <p:nvPr/>
        </p:nvSpPr>
        <p:spPr>
          <a:xfrm>
            <a:off x="12642442" y="3447688"/>
            <a:ext cx="3858005" cy="1446550"/>
          </a:xfrm>
          <a:prstGeom prst="rect">
            <a:avLst/>
          </a:prstGeom>
          <a:noFill/>
        </p:spPr>
        <p:txBody>
          <a:bodyPr wrap="square" rtlCol="0">
            <a:spAutoFit/>
          </a:bodyPr>
          <a:lstStyle/>
          <a:p>
            <a:r>
              <a:rPr lang="en-US" sz="4400" b="1" dirty="0"/>
              <a:t>Month Wise Most Posts</a:t>
            </a:r>
            <a:endParaRPr lang="en-IN" sz="4400" b="1" dirty="0"/>
          </a:p>
        </p:txBody>
      </p:sp>
      <p:pic>
        <p:nvPicPr>
          <p:cNvPr id="18" name="Audio 17">
            <a:hlinkClick r:id="" action="ppaction://media"/>
            <a:extLst>
              <a:ext uri="{FF2B5EF4-FFF2-40B4-BE49-F238E27FC236}">
                <a16:creationId xmlns:a16="http://schemas.microsoft.com/office/drawing/2014/main" id="{41DBD17E-9377-4C69-E5AF-3F52182323AB}"/>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089"/>
    </mc:Choice>
    <mc:Fallback>
      <p:transition spd="slow" advTm="34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8" name="Picture 27" descr="A graph with numbers and text&#10;&#10;Description automatically generated">
            <a:extLst>
              <a:ext uri="{FF2B5EF4-FFF2-40B4-BE49-F238E27FC236}">
                <a16:creationId xmlns:a16="http://schemas.microsoft.com/office/drawing/2014/main" id="{69490F74-56DE-4771-AC97-8391BBB1BA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57599" y="2281754"/>
            <a:ext cx="14007781" cy="7132240"/>
          </a:xfrm>
          <a:prstGeom prst="rect">
            <a:avLst/>
          </a:prstGeom>
        </p:spPr>
      </p:pic>
      <p:sp>
        <p:nvSpPr>
          <p:cNvPr id="29" name="TextBox 28">
            <a:extLst>
              <a:ext uri="{FF2B5EF4-FFF2-40B4-BE49-F238E27FC236}">
                <a16:creationId xmlns:a16="http://schemas.microsoft.com/office/drawing/2014/main" id="{317A7DE5-66CE-B862-9BF0-85CBD4A727B0}"/>
              </a:ext>
            </a:extLst>
          </p:cNvPr>
          <p:cNvSpPr txBox="1"/>
          <p:nvPr/>
        </p:nvSpPr>
        <p:spPr>
          <a:xfrm>
            <a:off x="5509735" y="1685151"/>
            <a:ext cx="11005511" cy="646331"/>
          </a:xfrm>
          <a:prstGeom prst="rect">
            <a:avLst/>
          </a:prstGeom>
          <a:noFill/>
        </p:spPr>
        <p:txBody>
          <a:bodyPr wrap="square" rtlCol="0">
            <a:spAutoFit/>
          </a:bodyPr>
          <a:lstStyle/>
          <a:p>
            <a:r>
              <a:rPr lang="en-US" sz="3600" b="1" dirty="0"/>
              <a:t>Top 5 Categories by Aggregated “Popularity” Score</a:t>
            </a:r>
            <a:endParaRPr lang="en-IN" sz="3600" b="1" dirty="0"/>
          </a:p>
        </p:txBody>
      </p:sp>
      <p:pic>
        <p:nvPicPr>
          <p:cNvPr id="30" name="Audio 29">
            <a:hlinkClick r:id="" action="ppaction://media"/>
            <a:extLst>
              <a:ext uri="{FF2B5EF4-FFF2-40B4-BE49-F238E27FC236}">
                <a16:creationId xmlns:a16="http://schemas.microsoft.com/office/drawing/2014/main" id="{713A8EEB-C813-EE3F-7BF4-4E43712B7FC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5078456" y="7077456"/>
            <a:ext cx="3086100" cy="30861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9467"/>
    </mc:Choice>
    <mc:Fallback>
      <p:transition spd="slow" advTm="294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pic>
        <p:nvPicPr>
          <p:cNvPr id="28" name="Picture 27" descr="A pie chart with numbers and a graph&#10;&#10;Description automatically generated">
            <a:extLst>
              <a:ext uri="{FF2B5EF4-FFF2-40B4-BE49-F238E27FC236}">
                <a16:creationId xmlns:a16="http://schemas.microsoft.com/office/drawing/2014/main" id="{154FFF44-D8AD-98C8-DE09-CAE4511473D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24919" y="1827071"/>
            <a:ext cx="12783581" cy="7663913"/>
          </a:xfrm>
          <a:prstGeom prst="rect">
            <a:avLst/>
          </a:prstGeom>
        </p:spPr>
      </p:pic>
      <p:sp>
        <p:nvSpPr>
          <p:cNvPr id="29" name="TextBox 28">
            <a:extLst>
              <a:ext uri="{FF2B5EF4-FFF2-40B4-BE49-F238E27FC236}">
                <a16:creationId xmlns:a16="http://schemas.microsoft.com/office/drawing/2014/main" id="{5A901A34-DD16-F108-2030-E2CAA89A01D4}"/>
              </a:ext>
            </a:extLst>
          </p:cNvPr>
          <p:cNvSpPr txBox="1"/>
          <p:nvPr/>
        </p:nvSpPr>
        <p:spPr>
          <a:xfrm>
            <a:off x="5238262" y="892576"/>
            <a:ext cx="10001874" cy="707886"/>
          </a:xfrm>
          <a:prstGeom prst="rect">
            <a:avLst/>
          </a:prstGeom>
          <a:noFill/>
        </p:spPr>
        <p:txBody>
          <a:bodyPr wrap="square" rtlCol="0">
            <a:spAutoFit/>
          </a:bodyPr>
          <a:lstStyle/>
          <a:p>
            <a:r>
              <a:rPr lang="en-US" sz="4000" b="1" dirty="0"/>
              <a:t>Popularity % Share From Top 5 Categories</a:t>
            </a:r>
            <a:endParaRPr lang="en-IN" sz="4000" b="1" dirty="0"/>
          </a:p>
        </p:txBody>
      </p:sp>
      <p:pic>
        <p:nvPicPr>
          <p:cNvPr id="30" name="Audio 29">
            <a:hlinkClick r:id="" action="ppaction://media"/>
            <a:extLst>
              <a:ext uri="{FF2B5EF4-FFF2-40B4-BE49-F238E27FC236}">
                <a16:creationId xmlns:a16="http://schemas.microsoft.com/office/drawing/2014/main" id="{E1800ECD-2989-7140-207D-7DF2BCEFF80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03125" t="-203125" r="-203125" b="-203125"/>
          <a:stretch>
            <a:fillRect/>
          </a:stretch>
        </p:blipFill>
        <p:spPr>
          <a:xfrm>
            <a:off x="15078456" y="7077456"/>
            <a:ext cx="3086100" cy="3086100"/>
          </a:xfrm>
          <a:prstGeom prst="ellipse">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18761"/>
    </mc:Choice>
    <mc:Fallback>
      <p:transition spd="slow" advTm="18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588</Words>
  <Application>Microsoft Office PowerPoint</Application>
  <PresentationFormat>Custom</PresentationFormat>
  <Paragraphs>108</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Arial</vt:lpstr>
      <vt:lpstr>Graphik Regular</vt:lpstr>
      <vt:lpstr>Calibri</vt:lpstr>
      <vt:lpstr>Office Theme</vt:lpstr>
      <vt:lpstr>PowerPoint Presentation</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kommula reddy</cp:lastModifiedBy>
  <cp:revision>19</cp:revision>
  <dcterms:created xsi:type="dcterms:W3CDTF">2006-08-16T00:00:00Z</dcterms:created>
  <dcterms:modified xsi:type="dcterms:W3CDTF">2024-03-19T05:47:13Z</dcterms:modified>
  <dc:identifier>DAEhDyfaYKE</dc:identifier>
</cp:coreProperties>
</file>